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8"/>
  </p:notesMasterIdLst>
  <p:sldIdLst>
    <p:sldId id="292" r:id="rId2"/>
    <p:sldId id="257" r:id="rId3"/>
    <p:sldId id="295" r:id="rId4"/>
    <p:sldId id="266" r:id="rId5"/>
    <p:sldId id="281" r:id="rId6"/>
    <p:sldId id="293" r:id="rId7"/>
    <p:sldId id="276" r:id="rId8"/>
    <p:sldId id="297" r:id="rId9"/>
    <p:sldId id="298" r:id="rId10"/>
    <p:sldId id="299" r:id="rId11"/>
    <p:sldId id="289" r:id="rId12"/>
    <p:sldId id="300" r:id="rId13"/>
    <p:sldId id="303" r:id="rId14"/>
    <p:sldId id="307" r:id="rId15"/>
    <p:sldId id="308" r:id="rId16"/>
    <p:sldId id="262" r:id="rId17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  <a:srgbClr val="66FFFF"/>
    <a:srgbClr val="3366FF"/>
    <a:srgbClr val="00CCFF"/>
    <a:srgbClr val="339933"/>
    <a:srgbClr val="009BD2"/>
    <a:srgbClr val="69D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118" autoAdjust="0"/>
    <p:restoredTop sz="94660"/>
  </p:normalViewPr>
  <p:slideViewPr>
    <p:cSldViewPr snapToGrid="0">
      <p:cViewPr varScale="1">
        <p:scale>
          <a:sx n="78" d="100"/>
          <a:sy n="78" d="100"/>
        </p:scale>
        <p:origin x="120" y="7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dc\users\somfai.beata\SB\Diagrammok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dc\users\somfai.beata\SB\Diagrammok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63828080"/>
        <c:axId val="63829200"/>
        <c:axId val="0"/>
      </c:bar3DChart>
      <c:catAx>
        <c:axId val="63828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63829200"/>
        <c:crosses val="autoZero"/>
        <c:auto val="1"/>
        <c:lblAlgn val="ctr"/>
        <c:lblOffset val="100"/>
        <c:noMultiLvlLbl val="0"/>
      </c:catAx>
      <c:valAx>
        <c:axId val="63829200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638280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v>Megrendelő</c:v>
          </c:tx>
          <c:spPr>
            <a:solidFill>
              <a:srgbClr val="0070C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rgbClr val="00B0F0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Lit>
              <c:formatCode>General</c:formatCode>
              <c:ptCount val="5"/>
              <c:pt idx="0">
                <c:v>2014</c:v>
              </c:pt>
              <c:pt idx="1">
                <c:v>2015</c:v>
              </c:pt>
              <c:pt idx="2">
                <c:v>2016</c:v>
              </c:pt>
              <c:pt idx="3">
                <c:v>2017</c:v>
              </c:pt>
              <c:pt idx="4">
                <c:v>2018</c:v>
              </c:pt>
            </c:numLit>
          </c:cat>
          <c:val>
            <c:numRef>
              <c:f>Munka1!$B$46:$F$46</c:f>
              <c:numCache>
                <c:formatCode>0%</c:formatCode>
                <c:ptCount val="5"/>
                <c:pt idx="0">
                  <c:v>0.08</c:v>
                </c:pt>
                <c:pt idx="1">
                  <c:v>0.08</c:v>
                </c:pt>
                <c:pt idx="2">
                  <c:v>0.13</c:v>
                </c:pt>
                <c:pt idx="3">
                  <c:v>0.2</c:v>
                </c:pt>
                <c:pt idx="4">
                  <c:v>0.32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16A-4B60-BF18-0B4C25BB835C}"/>
            </c:ext>
          </c:extLst>
        </c:ser>
        <c:ser>
          <c:idx val="1"/>
          <c:order val="1"/>
          <c:tx>
            <c:v>Fővállakozó</c:v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Lit>
              <c:formatCode>General</c:formatCode>
              <c:ptCount val="5"/>
              <c:pt idx="0">
                <c:v>2014</c:v>
              </c:pt>
              <c:pt idx="1">
                <c:v>2015</c:v>
              </c:pt>
              <c:pt idx="2">
                <c:v>2016</c:v>
              </c:pt>
              <c:pt idx="3">
                <c:v>2017</c:v>
              </c:pt>
              <c:pt idx="4">
                <c:v>2018</c:v>
              </c:pt>
            </c:numLit>
          </c:cat>
          <c:val>
            <c:numRef>
              <c:f>Munka1!$B$47:$F$47</c:f>
              <c:numCache>
                <c:formatCode>0%</c:formatCode>
                <c:ptCount val="5"/>
                <c:pt idx="0">
                  <c:v>0.3</c:v>
                </c:pt>
                <c:pt idx="1">
                  <c:v>0.31</c:v>
                </c:pt>
                <c:pt idx="2">
                  <c:v>0.27</c:v>
                </c:pt>
                <c:pt idx="3">
                  <c:v>0.36</c:v>
                </c:pt>
                <c:pt idx="4">
                  <c:v>0.37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16A-4B60-BF18-0B4C25BB835C}"/>
            </c:ext>
          </c:extLst>
        </c:ser>
        <c:ser>
          <c:idx val="2"/>
          <c:order val="2"/>
          <c:tx>
            <c:v>Alvállalkozó</c:v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4"/>
              <c:layout>
                <c:manualLayout>
                  <c:x val="1.285557965336263E-2"/>
                  <c:y val="-1.3907379589606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16A-4B60-BF18-0B4C25BB835C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Lit>
              <c:formatCode>General</c:formatCode>
              <c:ptCount val="5"/>
              <c:pt idx="0">
                <c:v>2014</c:v>
              </c:pt>
              <c:pt idx="1">
                <c:v>2015</c:v>
              </c:pt>
              <c:pt idx="2">
                <c:v>2016</c:v>
              </c:pt>
              <c:pt idx="3">
                <c:v>2017</c:v>
              </c:pt>
              <c:pt idx="4">
                <c:v>2018</c:v>
              </c:pt>
            </c:numLit>
          </c:cat>
          <c:val>
            <c:numRef>
              <c:f>Munka1!$B$48:$F$48</c:f>
              <c:numCache>
                <c:formatCode>0%</c:formatCode>
                <c:ptCount val="5"/>
                <c:pt idx="0">
                  <c:v>0.56999999999999995</c:v>
                </c:pt>
                <c:pt idx="1">
                  <c:v>0.59</c:v>
                </c:pt>
                <c:pt idx="2">
                  <c:v>0.56000000000000005</c:v>
                </c:pt>
                <c:pt idx="3">
                  <c:v>0.39</c:v>
                </c:pt>
                <c:pt idx="4">
                  <c:v>0.27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F16A-4B60-BF18-0B4C25BB835C}"/>
            </c:ext>
          </c:extLst>
        </c:ser>
        <c:ser>
          <c:idx val="3"/>
          <c:order val="3"/>
          <c:tx>
            <c:v>Tervező</c:v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1111111111111086E-2"/>
                  <c:y val="-8.487556272013328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F16A-4B60-BF18-0B4C25BB835C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6666666666666666E-2"/>
                  <c:y val="8.487556272013328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F16A-4B60-BF18-0B4C25BB835C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6666666666666666E-2"/>
                  <c:y val="-8.487556272013328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F16A-4B60-BF18-0B4C25BB835C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2.2222222222222223E-2"/>
                  <c:y val="-8.487556272013328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F16A-4B60-BF18-0B4C25BB835C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2.4999999999999797E-2"/>
                  <c:y val="-8.487556272013328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F16A-4B60-BF18-0B4C25BB835C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Lit>
              <c:formatCode>General</c:formatCode>
              <c:ptCount val="5"/>
              <c:pt idx="0">
                <c:v>2014</c:v>
              </c:pt>
              <c:pt idx="1">
                <c:v>2015</c:v>
              </c:pt>
              <c:pt idx="2">
                <c:v>2016</c:v>
              </c:pt>
              <c:pt idx="3">
                <c:v>2017</c:v>
              </c:pt>
              <c:pt idx="4">
                <c:v>2018</c:v>
              </c:pt>
            </c:numLit>
          </c:cat>
          <c:val>
            <c:numRef>
              <c:f>Munka1!$B$49:$F$49</c:f>
              <c:numCache>
                <c:formatCode>0%</c:formatCode>
                <c:ptCount val="5"/>
                <c:pt idx="0">
                  <c:v>0.05</c:v>
                </c:pt>
                <c:pt idx="1">
                  <c:v>0.02</c:v>
                </c:pt>
                <c:pt idx="2">
                  <c:v>0.04</c:v>
                </c:pt>
                <c:pt idx="3">
                  <c:v>0.05</c:v>
                </c:pt>
                <c:pt idx="4">
                  <c:v>0.04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F16A-4B60-BF18-0B4C25BB835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63833120"/>
        <c:axId val="122271616"/>
        <c:axId val="0"/>
      </c:bar3DChart>
      <c:catAx>
        <c:axId val="638331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122271616"/>
        <c:crosses val="autoZero"/>
        <c:auto val="1"/>
        <c:lblAlgn val="ctr"/>
        <c:lblOffset val="100"/>
        <c:noMultiLvlLbl val="0"/>
      </c:catAx>
      <c:valAx>
        <c:axId val="122271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638331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ED69A6-7B29-9E46-9E6D-D1DA9495FA36}" type="datetimeFigureOut">
              <a:rPr lang="hu-HU" smtClean="0"/>
              <a:t>2019.02.19.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A7899C-0985-D445-8985-A655C100156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247550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58B45-67D6-421C-94BA-5E95B12AB0C2}" type="datetimeFigureOut">
              <a:rPr lang="hu-HU" smtClean="0"/>
              <a:t>2019.02.19.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4F052849-D92D-4774-AB91-07A168ECEBDD}" type="slidenum">
              <a:rPr lang="hu-HU" smtClean="0"/>
              <a:t>‹#›</a:t>
            </a:fld>
            <a:endParaRPr lang="hu-HU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58B45-67D6-421C-94BA-5E95B12AB0C2}" type="datetimeFigureOut">
              <a:rPr lang="hu-HU" smtClean="0"/>
              <a:t>2019.02.19.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52849-D92D-4774-AB91-07A168ECEBDD}" type="slidenum">
              <a:rPr lang="hu-HU" smtClean="0"/>
              <a:t>‹#›</a:t>
            </a:fld>
            <a:endParaRPr lang="hu-HU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58B45-67D6-421C-94BA-5E95B12AB0C2}" type="datetimeFigureOut">
              <a:rPr lang="hu-HU" smtClean="0"/>
              <a:t>2019.02.19.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52849-D92D-4774-AB91-07A168ECEBDD}" type="slidenum">
              <a:rPr lang="hu-HU" smtClean="0"/>
              <a:t>‹#›</a:t>
            </a:fld>
            <a:endParaRPr lang="hu-HU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58B45-67D6-421C-94BA-5E95B12AB0C2}" type="datetimeFigureOut">
              <a:rPr lang="hu-HU" smtClean="0"/>
              <a:t>2019.02.19.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52849-D92D-4774-AB91-07A168ECEBDD}" type="slidenum">
              <a:rPr lang="hu-HU" smtClean="0"/>
              <a:t>‹#›</a:t>
            </a:fld>
            <a:endParaRPr lang="hu-HU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58B45-67D6-421C-94BA-5E95B12AB0C2}" type="datetimeFigureOut">
              <a:rPr lang="hu-HU" smtClean="0"/>
              <a:t>2019.02.19.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52849-D92D-4774-AB91-07A168ECEBDD}" type="slidenum">
              <a:rPr lang="hu-HU" smtClean="0"/>
              <a:t>‹#›</a:t>
            </a:fld>
            <a:endParaRPr lang="hu-H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58B45-67D6-421C-94BA-5E95B12AB0C2}" type="datetimeFigureOut">
              <a:rPr lang="hu-HU" smtClean="0"/>
              <a:t>2019.02.19.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52849-D92D-4774-AB91-07A168ECEBDD}" type="slidenum">
              <a:rPr lang="hu-HU" smtClean="0"/>
              <a:t>‹#›</a:t>
            </a:fld>
            <a:endParaRPr lang="hu-HU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58B45-67D6-421C-94BA-5E95B12AB0C2}" type="datetimeFigureOut">
              <a:rPr lang="hu-HU" smtClean="0"/>
              <a:t>2019.02.19.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52849-D92D-4774-AB91-07A168ECEBDD}" type="slidenum">
              <a:rPr lang="hu-HU" smtClean="0"/>
              <a:t>‹#›</a:t>
            </a:fld>
            <a:endParaRPr lang="hu-HU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58B45-67D6-421C-94BA-5E95B12AB0C2}" type="datetimeFigureOut">
              <a:rPr lang="hu-HU" smtClean="0"/>
              <a:t>2019.02.19.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52849-D92D-4774-AB91-07A168ECEBDD}" type="slidenum">
              <a:rPr lang="hu-HU" smtClean="0"/>
              <a:t>‹#›</a:t>
            </a:fld>
            <a:endParaRPr lang="hu-HU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58B45-67D6-421C-94BA-5E95B12AB0C2}" type="datetimeFigureOut">
              <a:rPr lang="hu-HU" smtClean="0"/>
              <a:t>2019.02.19.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52849-D92D-4774-AB91-07A168ECEBDD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58B45-67D6-421C-94BA-5E95B12AB0C2}" type="datetimeFigureOut">
              <a:rPr lang="hu-HU" smtClean="0"/>
              <a:t>2019.02.19.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52849-D92D-4774-AB91-07A168ECEBDD}" type="slidenum">
              <a:rPr lang="hu-HU" smtClean="0"/>
              <a:t>‹#›</a:t>
            </a:fld>
            <a:endParaRPr lang="hu-HU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Húzzon egy képet a helyőrzőre vagy kattintson az ikonra a hozzáadáshoz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77658B45-67D6-421C-94BA-5E95B12AB0C2}" type="datetimeFigureOut">
              <a:rPr lang="hu-HU" smtClean="0"/>
              <a:t>2019.02.19.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52849-D92D-4774-AB91-07A168ECEBDD}" type="slidenum">
              <a:rPr lang="hu-HU" smtClean="0"/>
              <a:t>‹#›</a:t>
            </a:fld>
            <a:endParaRPr lang="hu-HU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658B45-67D6-421C-94BA-5E95B12AB0C2}" type="datetimeFigureOut">
              <a:rPr lang="hu-HU" smtClean="0"/>
              <a:t>2019.02.19.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4F052849-D92D-4774-AB91-07A168ECEBDD}" type="slidenum">
              <a:rPr lang="hu-HU" smtClean="0"/>
              <a:t>‹#›</a:t>
            </a:fld>
            <a:endParaRPr lang="hu-HU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4804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mailto:mate.miklos.tszsz@mkik.h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174173" y="802298"/>
            <a:ext cx="9880679" cy="2541431"/>
          </a:xfrm>
        </p:spPr>
        <p:txBody>
          <a:bodyPr>
            <a:normAutofit/>
          </a:bodyPr>
          <a:lstStyle/>
          <a:p>
            <a:pPr algn="ctr"/>
            <a:r>
              <a:rPr lang="hu-HU" sz="5000" dirty="0"/>
              <a:t/>
            </a:r>
            <a:br>
              <a:rPr lang="hu-HU" sz="5000" dirty="0"/>
            </a:br>
            <a:r>
              <a:rPr lang="hu-HU" sz="5000" dirty="0"/>
              <a:t>5 ÉVES A teljesítésigazolási szakértői szerv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5109026" y="3624722"/>
            <a:ext cx="8637072" cy="977621"/>
          </a:xfrm>
        </p:spPr>
        <p:txBody>
          <a:bodyPr>
            <a:normAutofit/>
          </a:bodyPr>
          <a:lstStyle/>
          <a:p>
            <a:r>
              <a:rPr lang="hu-HU" dirty="0"/>
              <a:t>2018. </a:t>
            </a:r>
            <a:r>
              <a:rPr lang="hu-HU" dirty="0" smtClean="0"/>
              <a:t>December</a:t>
            </a:r>
          </a:p>
          <a:p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29326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/>
              <a:t>A Tszsz törvény módosításai</a:t>
            </a:r>
            <a:br>
              <a:rPr lang="hu-HU" dirty="0"/>
            </a:br>
            <a:r>
              <a:rPr lang="hu-HU" dirty="0"/>
              <a:t>az új PP miatt(</a:t>
            </a:r>
            <a:r>
              <a:rPr lang="hu-HU" sz="2800" dirty="0"/>
              <a:t>e</a:t>
            </a:r>
            <a:r>
              <a:rPr lang="hu-HU" dirty="0"/>
              <a:t>)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hu-HU" dirty="0"/>
              <a:t>(2) Az írásbeli ellenkérelem, illetve a </a:t>
            </a:r>
            <a:r>
              <a:rPr lang="hu-HU" dirty="0" err="1"/>
              <a:t>viszontkeresetlevél</a:t>
            </a:r>
            <a:r>
              <a:rPr lang="hu-HU" dirty="0"/>
              <a:t>, beszámítást tartalmazó irat előterjesztésére vonatkozó határidő tizenöt nap, amelyet a bíróság kivételesen legfeljebb tizenöt nappal hosszabbíthat meg.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u-HU" dirty="0"/>
              <a:t>(3) A perfelvétel során további írásbeli perfelvétel elrendelésének nincs helye.  A tárgyalási időköz nyolc nap, a tárgyalás kitűzésére vonatkozó határidő kettő hónap.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u-HU" dirty="0"/>
              <a:t>8/H. § A Teljesítésigazolási Szakértői Szerv szakvéleménye választott bírósági eljárásban is felhasználható. </a:t>
            </a:r>
          </a:p>
          <a:p>
            <a:pPr>
              <a:buFont typeface="Wingdings" panose="05000000000000000000" pitchFamily="2" charset="2"/>
              <a:buChar char="Ø"/>
            </a:pP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478639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/>
              <a:t>Mikor teljesítés a teljesítés? 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hu-HU" dirty="0"/>
              <a:t> Van írásbeli szerződés (kik, mit, mikorra, mennyiért?)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u-HU" dirty="0"/>
              <a:t> Dokumentálva van a munka (építési napló, egyéb írásos forma, fotó, jegyzőkönyv stb.)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u-HU" dirty="0"/>
              <a:t> Rendelkezésre állnak a beépített anyagok teljesítmény-nyilatkozata (számlák)</a:t>
            </a:r>
          </a:p>
        </p:txBody>
      </p:sp>
    </p:spTree>
    <p:extLst>
      <p:ext uri="{BB962C8B-B14F-4D97-AF65-F5344CB8AC3E}">
        <p14:creationId xmlns:p14="http://schemas.microsoft.com/office/powerpoint/2010/main" val="19436564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/>
              <a:t>Esettanulmányok </a:t>
            </a:r>
            <a:br>
              <a:rPr lang="hu-HU" dirty="0"/>
            </a:br>
            <a:r>
              <a:rPr lang="hu-HU" dirty="0"/>
              <a:t>I. </a:t>
            </a:r>
            <a:r>
              <a:rPr lang="hu-HU" sz="2000" dirty="0"/>
              <a:t>Alvállalkozó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b="1" dirty="0"/>
              <a:t>Vitatott teljesítés részletes leírása</a:t>
            </a:r>
            <a:r>
              <a:rPr lang="hu-HU" dirty="0"/>
              <a:t>:  Az elvégzett munka után megkaptam a teljesítési igazolást, aminek alapján kiállítottam egy fordított adózású számlát. Részükre levélben és email-en is megküldtem, valamint a befogadói nyilatkozatokat, illetve a szállítólevelek példányait is.  A pótmunka még nem került számlázásra, pedig minden szükséges dokumentum el lett küldve részükre, amivel igazoljuk, hogy a mennyiségek valósak.  Arra hivatkozva tartják vissza az összeget, hogy a megrendelő részükre nem akar fizetni.</a:t>
            </a:r>
          </a:p>
        </p:txBody>
      </p:sp>
    </p:spTree>
    <p:extLst>
      <p:ext uri="{BB962C8B-B14F-4D97-AF65-F5344CB8AC3E}">
        <p14:creationId xmlns:p14="http://schemas.microsoft.com/office/powerpoint/2010/main" val="4362247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/>
              <a:t>Esettanulmányok</a:t>
            </a:r>
            <a:br>
              <a:rPr lang="hu-HU" dirty="0"/>
            </a:br>
            <a:r>
              <a:rPr lang="hu-HU" dirty="0"/>
              <a:t>II. </a:t>
            </a:r>
            <a:r>
              <a:rPr lang="hu-HU" sz="2000" dirty="0"/>
              <a:t>bankgarancia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hu-HU" sz="1600" dirty="0">
              <a:solidFill>
                <a:srgbClr val="333333"/>
              </a:solidFill>
              <a:latin typeface="Trebuchet MS" panose="020B0603020202020204" pitchFamily="34" charset="0"/>
            </a:endParaRPr>
          </a:p>
          <a:p>
            <a:r>
              <a:rPr lang="hu-HU" sz="1600" b="1" dirty="0"/>
              <a:t>Vitatott teljesítés részletes leírása:</a:t>
            </a:r>
            <a:endParaRPr lang="hu-HU" sz="1600" dirty="0">
              <a:solidFill>
                <a:srgbClr val="333333"/>
              </a:solidFill>
              <a:latin typeface="Trebuchet MS" panose="020B0603020202020204" pitchFamily="34" charset="0"/>
            </a:endParaRPr>
          </a:p>
          <a:p>
            <a:r>
              <a:rPr lang="hu-HU" sz="1600" dirty="0">
                <a:solidFill>
                  <a:srgbClr val="333333"/>
                </a:solidFill>
                <a:latin typeface="Trebuchet MS" panose="020B0603020202020204" pitchFamily="34" charset="0"/>
              </a:rPr>
              <a:t>Az elkészített </a:t>
            </a:r>
            <a:r>
              <a:rPr lang="hu-HU" sz="1600" dirty="0" err="1">
                <a:solidFill>
                  <a:srgbClr val="333333"/>
                </a:solidFill>
                <a:latin typeface="Trebuchet MS" panose="020B0603020202020204" pitchFamily="34" charset="0"/>
              </a:rPr>
              <a:t>greslap</a:t>
            </a:r>
            <a:r>
              <a:rPr lang="hu-HU" sz="1600" dirty="0">
                <a:solidFill>
                  <a:srgbClr val="333333"/>
                </a:solidFill>
                <a:latin typeface="Trebuchet MS" panose="020B0603020202020204" pitchFamily="34" charset="0"/>
              </a:rPr>
              <a:t> padlóburkolat csúszás ellenállási képessége nem a tervekben szereplő értékű. A kivitelezési terület műszaki átadását követően a használat közben merült fel, hogy az érintett területen (közlekedők, várók, lépcsőháza stb.) beépítésre kerülő mázas </a:t>
            </a:r>
            <a:r>
              <a:rPr lang="hu-HU" sz="1600" dirty="0" err="1">
                <a:solidFill>
                  <a:srgbClr val="333333"/>
                </a:solidFill>
                <a:latin typeface="Trebuchet MS" panose="020B0603020202020204" pitchFamily="34" charset="0"/>
              </a:rPr>
              <a:t>greslap</a:t>
            </a:r>
            <a:r>
              <a:rPr lang="hu-HU" sz="1600" dirty="0">
                <a:solidFill>
                  <a:srgbClr val="333333"/>
                </a:solidFill>
                <a:latin typeface="Trebuchet MS" panose="020B0603020202020204" pitchFamily="34" charset="0"/>
              </a:rPr>
              <a:t> burkolatra nagyon sok panasz érkezett, hogy nagyon csúszós és veszélyes rajta a közlekedés. A megrendelő garanciális hibaként jelezte a kivitelező részére, hogy a padlólap nagyon csúszik, ezért megoldást kér erre a problémára. A kivitelező ettől elhatárolódott, miszerint a padlóburkolat megfelelő. A megrendelő a rendelkezésre álló dokumentumokat átvizsgálta, majd megállapította, hogy a tervekben szereplő (R11) csúszás ellenállású padlóburkolat helyett (R10) lett beépítve.</a:t>
            </a:r>
            <a:endParaRPr lang="hu-HU" sz="1600" dirty="0"/>
          </a:p>
        </p:txBody>
      </p:sp>
    </p:spTree>
    <p:extLst>
      <p:ext uri="{BB962C8B-B14F-4D97-AF65-F5344CB8AC3E}">
        <p14:creationId xmlns:p14="http://schemas.microsoft.com/office/powerpoint/2010/main" val="34795291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/>
              <a:t>Esettanulmányok</a:t>
            </a:r>
            <a:br>
              <a:rPr lang="hu-HU" dirty="0"/>
            </a:br>
            <a:r>
              <a:rPr lang="hu-HU" dirty="0"/>
              <a:t>III. </a:t>
            </a:r>
            <a:r>
              <a:rPr lang="hu-HU" sz="2000" dirty="0"/>
              <a:t>Fővállalkozó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1362974" y="2017343"/>
            <a:ext cx="9695949" cy="344152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hu-HU" b="1" dirty="0"/>
              <a:t>Vitatott teljesítés részletes leírása: </a:t>
            </a:r>
            <a:endParaRPr lang="hu-HU" dirty="0">
              <a:solidFill>
                <a:srgbClr val="333333"/>
              </a:solidFill>
              <a:latin typeface="Trebuchet MS" panose="020B0603020202020204" pitchFamily="34" charset="0"/>
            </a:endParaRPr>
          </a:p>
          <a:p>
            <a:pPr marL="0" indent="0">
              <a:buNone/>
            </a:pPr>
            <a:r>
              <a:rPr lang="hu-HU" dirty="0">
                <a:solidFill>
                  <a:srgbClr val="333333"/>
                </a:solidFill>
                <a:latin typeface="Trebuchet MS" panose="020B0603020202020204" pitchFamily="34" charset="0"/>
              </a:rPr>
              <a:t>A fenti építési helyszínen a kérelmezővel – továbbiakban: Vállalkozó – szerződő fél – továbbiakban: Megrendelő – a mellékelt szerződést egyoldalúan, rendkívüli hatállyal felmondta szerződését, melyet a Vállalkozó rendes felmondásként tudott elfogadni az addig szerződés szerűen teljesített munkálatok teljes körű elszámolása mellett. Ennek okán a Vállalkozó egyeztetett a projekt – banki – műszaki ellenőrével, aki a mellékelt teljesítést aláírásával elfogadta. A projekt aktuálisan banki hitel keretszerződésből finanszírozott a Megrendelő részéről, amelyhez a banki műszaki ellenőri aláírás mellett a Megrendelő aláírása is szükséges. A felmondást követően a Vállalkozó felkérte megrendelőjét a teljesítés aláírására és számlájának befogadására, mely számlát a formai okokra hivatkozva nem fogadott be és a teljesítés igazolást visszaküldte aláírása nélkül. Ennek okán fordul a Vállalkozó a T. </a:t>
            </a:r>
            <a:r>
              <a:rPr lang="hu-HU" dirty="0" err="1">
                <a:solidFill>
                  <a:srgbClr val="333333"/>
                </a:solidFill>
                <a:latin typeface="Trebuchet MS" panose="020B0603020202020204" pitchFamily="34" charset="0"/>
              </a:rPr>
              <a:t>TSZSZ-hez</a:t>
            </a:r>
            <a:r>
              <a:rPr lang="hu-HU" dirty="0">
                <a:solidFill>
                  <a:srgbClr val="333333"/>
                </a:solidFill>
                <a:latin typeface="Trebuchet MS" panose="020B0603020202020204" pitchFamily="34" charset="0"/>
              </a:rPr>
              <a:t>, hogy a TSZSZ véleménye alapján peres eljárás keretén belül érhesse el teljesítésének </a:t>
            </a:r>
            <a:r>
              <a:rPr lang="hu-HU" dirty="0" err="1">
                <a:solidFill>
                  <a:srgbClr val="333333"/>
                </a:solidFill>
                <a:latin typeface="Trebuchet MS" panose="020B0603020202020204" pitchFamily="34" charset="0"/>
              </a:rPr>
              <a:t>teljeskörű</a:t>
            </a:r>
            <a:r>
              <a:rPr lang="hu-HU" dirty="0">
                <a:solidFill>
                  <a:srgbClr val="333333"/>
                </a:solidFill>
                <a:latin typeface="Trebuchet MS" panose="020B0603020202020204" pitchFamily="34" charset="0"/>
              </a:rPr>
              <a:t> leigazolását és számlájának befogadását.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096797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>
                <a:solidFill>
                  <a:prstClr val="black"/>
                </a:solidFill>
              </a:rPr>
              <a:t>Esettanulmányok</a:t>
            </a:r>
            <a:br>
              <a:rPr lang="hu-HU" dirty="0">
                <a:solidFill>
                  <a:prstClr val="black"/>
                </a:solidFill>
              </a:rPr>
            </a:br>
            <a:r>
              <a:rPr lang="hu-HU" dirty="0" smtClean="0">
                <a:solidFill>
                  <a:prstClr val="black"/>
                </a:solidFill>
              </a:rPr>
              <a:t>IV. </a:t>
            </a:r>
            <a:r>
              <a:rPr lang="hu-HU" sz="2000" dirty="0" smtClean="0">
                <a:solidFill>
                  <a:prstClr val="black"/>
                </a:solidFill>
              </a:rPr>
              <a:t>magánmegrendelő</a:t>
            </a:r>
            <a:endParaRPr lang="hu-HU" dirty="0"/>
          </a:p>
        </p:txBody>
      </p:sp>
      <p:sp>
        <p:nvSpPr>
          <p:cNvPr id="5" name="Tartalom helye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1600" dirty="0" smtClean="0"/>
              <a:t>„Szerződésünket </a:t>
            </a:r>
            <a:r>
              <a:rPr lang="hu-HU" sz="1600" dirty="0"/>
              <a:t>2018. december 21-én felmondtuk a fent nevezett </a:t>
            </a:r>
            <a:r>
              <a:rPr lang="hu-HU" sz="1600" dirty="0" smtClean="0"/>
              <a:t> </a:t>
            </a:r>
            <a:r>
              <a:rPr lang="hu-HU" sz="1600" dirty="0" err="1" smtClean="0"/>
              <a:t>XGyula</a:t>
            </a:r>
            <a:r>
              <a:rPr lang="hu-HU" sz="1600" dirty="0" smtClean="0"/>
              <a:t> kivitelezővel</a:t>
            </a:r>
            <a:r>
              <a:rPr lang="hu-HU" sz="1600" dirty="0"/>
              <a:t>, a munka nem teljesítése miatt. Ő előzetesen (2018.október 17-én és november 6-án) 14.572.191 Ft-ot szedett be tőlünk szerződéskötési díj, valamint anyagköltség címen (4.462.500+10.109.691</a:t>
            </a:r>
            <a:r>
              <a:rPr lang="hu-HU" sz="1600" dirty="0" smtClean="0"/>
              <a:t>).</a:t>
            </a:r>
          </a:p>
          <a:p>
            <a:r>
              <a:rPr lang="hu-HU" sz="1600" dirty="0" smtClean="0"/>
              <a:t> </a:t>
            </a:r>
            <a:r>
              <a:rPr lang="hu-HU" sz="1600" dirty="0"/>
              <a:t> Körülbelül 2 napot dolgozott a telkünkön 2 munkagéppel (2018. november 12-én és december 12-én, bár a terület a szerződés szerint október 22-től rendelkezésére állt), amiről fényképes dokumentációnk van, s most ezt a két napot 5-10 napnak akarja beállítani, s úgy gondolja, hogy ez a két nap munkagépekkel, munkadíjjal </a:t>
            </a:r>
            <a:r>
              <a:rPr lang="hu-HU" sz="1600" dirty="0" err="1"/>
              <a:t>br</a:t>
            </a:r>
            <a:r>
              <a:rPr lang="hu-HU" sz="1600" dirty="0"/>
              <a:t>. 3 millió forintba került, amelyről egy utólagos számlát akar kiállítani, de a mai napig nem tudta még </a:t>
            </a:r>
            <a:r>
              <a:rPr lang="hu-HU" sz="1600" dirty="0" smtClean="0"/>
              <a:t>ezt produkálni.</a:t>
            </a:r>
          </a:p>
          <a:p>
            <a:r>
              <a:rPr lang="hu-HU" sz="1600" dirty="0"/>
              <a:t> </a:t>
            </a:r>
            <a:r>
              <a:rPr lang="hu-HU" sz="1600" dirty="0" smtClean="0"/>
              <a:t>A </a:t>
            </a:r>
            <a:r>
              <a:rPr lang="hu-HU" sz="1600" dirty="0"/>
              <a:t>fennmaradó összeget egyelőre nem kívánja visszafizetni. </a:t>
            </a:r>
          </a:p>
        </p:txBody>
      </p:sp>
    </p:spTree>
    <p:extLst>
      <p:ext uri="{BB962C8B-B14F-4D97-AF65-F5344CB8AC3E}">
        <p14:creationId xmlns:p14="http://schemas.microsoft.com/office/powerpoint/2010/main" val="36562698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451579" y="1274164"/>
            <a:ext cx="9603275" cy="579590"/>
          </a:xfrm>
        </p:spPr>
        <p:txBody>
          <a:bodyPr/>
          <a:lstStyle/>
          <a:p>
            <a:pPr algn="ctr"/>
            <a:r>
              <a:rPr lang="hu-HU" dirty="0"/>
              <a:t>Köszönöm a figyelmet!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hu-HU" dirty="0"/>
          </a:p>
          <a:p>
            <a:pPr marL="0" indent="0" algn="ctr">
              <a:buNone/>
            </a:pPr>
            <a:r>
              <a:rPr lang="hu-HU" sz="1800" dirty="0"/>
              <a:t>Máté Miklós</a:t>
            </a:r>
          </a:p>
          <a:p>
            <a:pPr marL="0" indent="0" algn="ctr">
              <a:buNone/>
            </a:pPr>
            <a:r>
              <a:rPr lang="hu-HU" sz="1800" dirty="0"/>
              <a:t>vezető</a:t>
            </a:r>
          </a:p>
          <a:p>
            <a:pPr marL="0" indent="0" algn="ctr">
              <a:buNone/>
            </a:pPr>
            <a:r>
              <a:rPr lang="hu-HU" sz="1800" dirty="0"/>
              <a:t>Teljesítésigazolási Szakértői Szerv </a:t>
            </a:r>
          </a:p>
          <a:p>
            <a:pPr marL="0" indent="0" algn="ctr">
              <a:buNone/>
            </a:pPr>
            <a:r>
              <a:rPr lang="hu-HU" sz="1800" dirty="0"/>
              <a:t>Telefon: 06-1-474-5118</a:t>
            </a:r>
          </a:p>
          <a:p>
            <a:pPr marL="0" indent="0" algn="ctr">
              <a:buNone/>
            </a:pPr>
            <a:r>
              <a:rPr lang="hu-HU" sz="1800" dirty="0"/>
              <a:t>E-mail: </a:t>
            </a:r>
            <a:r>
              <a:rPr lang="hu-HU" sz="1800" dirty="0" err="1">
                <a:hlinkClick r:id="rId2"/>
              </a:rPr>
              <a:t>mate.miklos.tszsz</a:t>
            </a:r>
            <a:r>
              <a:rPr lang="hu-HU" sz="1800" dirty="0">
                <a:hlinkClick r:id="rId2"/>
              </a:rPr>
              <a:t>@</a:t>
            </a:r>
            <a:r>
              <a:rPr lang="hu-HU" sz="1800" dirty="0" err="1">
                <a:hlinkClick r:id="rId2"/>
              </a:rPr>
              <a:t>mkik.hu</a:t>
            </a:r>
            <a:endParaRPr lang="hu-HU" sz="1800" dirty="0"/>
          </a:p>
        </p:txBody>
      </p:sp>
    </p:spTree>
    <p:extLst>
      <p:ext uri="{BB962C8B-B14F-4D97-AF65-F5344CB8AC3E}">
        <p14:creationId xmlns:p14="http://schemas.microsoft.com/office/powerpoint/2010/main" val="150736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dirty="0"/>
              <a:t> A szervezet működése számokban 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>
              <a:buFont typeface="Wingdings" panose="05000000000000000000" pitchFamily="2" charset="2"/>
              <a:buChar char="Ø"/>
            </a:pPr>
            <a:r>
              <a:rPr lang="hu-HU" dirty="0"/>
              <a:t>2018. </a:t>
            </a:r>
            <a:r>
              <a:rPr lang="hu-HU" dirty="0" smtClean="0"/>
              <a:t>december 31-ig </a:t>
            </a:r>
            <a:r>
              <a:rPr lang="hu-HU" dirty="0"/>
              <a:t>összesen 1 </a:t>
            </a:r>
            <a:r>
              <a:rPr lang="hu-HU" dirty="0" smtClean="0"/>
              <a:t>123 </a:t>
            </a:r>
            <a:r>
              <a:rPr lang="hu-HU" dirty="0"/>
              <a:t>db kérelmet adtak be a </a:t>
            </a:r>
            <a:r>
              <a:rPr lang="hu-HU" dirty="0" err="1"/>
              <a:t>TSZSZ-hez</a:t>
            </a:r>
            <a:r>
              <a:rPr lang="hu-HU" dirty="0"/>
              <a:t>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hu-HU" dirty="0"/>
              <a:t>Változás a korábbi évekhez képest, hogy láthatóan növekszik a magánépítkezésekhez kapcsolódó vitás ügyek száma. Míg 2017-ben a beadott kérelmek 22%-a ilyen munkákhoz kapcsolódott, addig idén ez az arány már 30%. </a:t>
            </a:r>
            <a:endParaRPr lang="hu-HU" dirty="0" smtClean="0"/>
          </a:p>
          <a:p>
            <a:pPr lvl="0">
              <a:buFont typeface="Wingdings" panose="05000000000000000000" pitchFamily="2" charset="2"/>
              <a:buChar char="Ø"/>
            </a:pPr>
            <a:r>
              <a:rPr lang="hu-HU" dirty="0" smtClean="0"/>
              <a:t>A </a:t>
            </a:r>
            <a:r>
              <a:rPr lang="hu-HU" dirty="0"/>
              <a:t>beadott kérelmek</a:t>
            </a:r>
            <a:r>
              <a:rPr lang="hu-HU" b="1" dirty="0"/>
              <a:t> szerződés szerinti értéke 233 </a:t>
            </a:r>
            <a:r>
              <a:rPr lang="hu-HU" b="1" dirty="0" err="1"/>
              <a:t>mrd</a:t>
            </a:r>
            <a:r>
              <a:rPr lang="hu-HU" b="1" dirty="0"/>
              <a:t> Ft</a:t>
            </a:r>
            <a:r>
              <a:rPr lang="hu-HU" dirty="0"/>
              <a:t>, melyből a </a:t>
            </a:r>
            <a:r>
              <a:rPr lang="hu-HU" b="1" dirty="0"/>
              <a:t>vitatott érték 29 </a:t>
            </a:r>
            <a:r>
              <a:rPr lang="hu-HU" b="1" dirty="0" err="1"/>
              <a:t>mrd</a:t>
            </a:r>
            <a:r>
              <a:rPr lang="hu-HU" b="1" dirty="0"/>
              <a:t> Ft. </a:t>
            </a:r>
            <a:r>
              <a:rPr lang="hu-HU" dirty="0"/>
              <a:t>A TSZSZ szakértők a szakvéleményekben </a:t>
            </a:r>
            <a:r>
              <a:rPr lang="hu-HU" b="1" dirty="0"/>
              <a:t>ennek átlagosan 69%-át állapították meg.</a:t>
            </a:r>
            <a:endParaRPr lang="hu-HU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hu-HU" dirty="0"/>
              <a:t>A 2018. </a:t>
            </a:r>
            <a:r>
              <a:rPr lang="hu-HU" dirty="0" smtClean="0"/>
              <a:t>december </a:t>
            </a:r>
            <a:r>
              <a:rPr lang="hu-HU" dirty="0"/>
              <a:t>31-ig beadott kérelmekben megjelölt vitatott összegek közül a legnagyobb </a:t>
            </a:r>
            <a:r>
              <a:rPr lang="hu-HU" dirty="0" smtClean="0"/>
              <a:t>1.500.000.000 Ft</a:t>
            </a:r>
            <a:r>
              <a:rPr lang="hu-HU" dirty="0"/>
              <a:t>, a legkisebb 100 000 Ft volt.</a:t>
            </a:r>
          </a:p>
          <a:p>
            <a:pPr>
              <a:buFont typeface="Wingdings" panose="05000000000000000000" pitchFamily="2" charset="2"/>
              <a:buChar char="Ø"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64232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/>
              <a:t>A kérelmek százalékos eloszlása</a:t>
            </a:r>
            <a:br>
              <a:rPr lang="hu-HU" dirty="0"/>
            </a:br>
            <a:r>
              <a:rPr lang="hu-HU" dirty="0"/>
              <a:t>2014-2018. </a:t>
            </a:r>
            <a:r>
              <a:rPr lang="hu-HU" dirty="0" smtClean="0"/>
              <a:t>XII. </a:t>
            </a:r>
            <a:r>
              <a:rPr lang="hu-HU" cap="none" dirty="0"/>
              <a:t>HÓ</a:t>
            </a:r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1871810"/>
              </p:ext>
            </p:extLst>
          </p:nvPr>
        </p:nvGraphicFramePr>
        <p:xfrm>
          <a:off x="1451579" y="1853754"/>
          <a:ext cx="9603771" cy="37232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Diagram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69295726"/>
              </p:ext>
            </p:extLst>
          </p:nvPr>
        </p:nvGraphicFramePr>
        <p:xfrm>
          <a:off x="1692613" y="1924279"/>
          <a:ext cx="8891081" cy="36527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429174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A beadott kérelmek megoszlása </a:t>
            </a:r>
            <a:r>
              <a:rPr lang="hu-HU" b="1" dirty="0"/>
              <a:t>a vitatott </a:t>
            </a:r>
            <a:br>
              <a:rPr lang="hu-HU" b="1" dirty="0"/>
            </a:br>
            <a:r>
              <a:rPr lang="hu-HU" b="1" dirty="0"/>
              <a:t>teljesítés helyszíne </a:t>
            </a:r>
            <a:r>
              <a:rPr lang="hu-HU" dirty="0"/>
              <a:t>szerint </a:t>
            </a:r>
            <a:r>
              <a:rPr lang="hu-HU" dirty="0" smtClean="0"/>
              <a:t>2018. </a:t>
            </a:r>
            <a:r>
              <a:rPr lang="hu-HU" dirty="0"/>
              <a:t>decemberig</a:t>
            </a:r>
            <a:br>
              <a:rPr lang="hu-HU" dirty="0"/>
            </a:br>
            <a:r>
              <a:rPr lang="hu-HU" dirty="0"/>
              <a:t/>
            </a:r>
            <a:br>
              <a:rPr lang="hu-HU" dirty="0"/>
            </a:br>
            <a:endParaRPr lang="hu-HU" dirty="0"/>
          </a:p>
        </p:txBody>
      </p:sp>
      <p:pic>
        <p:nvPicPr>
          <p:cNvPr id="5" name="Kép 4"/>
          <p:cNvPicPr/>
          <p:nvPr/>
        </p:nvPicPr>
        <p:blipFill>
          <a:blip r:embed="rId2"/>
          <a:stretch>
            <a:fillRect/>
          </a:stretch>
        </p:blipFill>
        <p:spPr>
          <a:xfrm>
            <a:off x="3173357" y="1960605"/>
            <a:ext cx="6283680" cy="3904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93251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368451" y="575919"/>
            <a:ext cx="9686403" cy="1284054"/>
          </a:xfrm>
        </p:spPr>
        <p:txBody>
          <a:bodyPr>
            <a:normAutofit fontScale="90000"/>
          </a:bodyPr>
          <a:lstStyle/>
          <a:p>
            <a:pPr algn="ctr"/>
            <a:r>
              <a:rPr lang="hu-HU" dirty="0"/>
              <a:t>SZERZŐDÉST biztosító MELLÉKKÖTELEZETTSÉGEK</a:t>
            </a:r>
            <a:br>
              <a:rPr lang="hu-HU" dirty="0"/>
            </a:br>
            <a:r>
              <a:rPr lang="hu-HU" dirty="0"/>
              <a:t>(GARANCIA, KEZESSÉG)</a:t>
            </a:r>
            <a:br>
              <a:rPr lang="hu-HU" dirty="0"/>
            </a:br>
            <a:r>
              <a:rPr lang="hu-HU" dirty="0"/>
              <a:t>LEHÍVÁSÁNAK VIZSGÁLATA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hu-HU" dirty="0"/>
              <a:t>Az 50 ügyben a vitatott összeg 2 045 972 000,- Ft volt.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u-HU" dirty="0"/>
              <a:t>A szakvéleményben indokoltnak tartották a lehívást 10 esetben, 886 156 000,- Ft értékben.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u-HU" dirty="0"/>
              <a:t>A szakvéleményben nem tartották indokoltnak a lehívást 17 esetben, 696 853 000,- Ft értékben.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u-HU" dirty="0"/>
              <a:t>Visszavonták a kérelmet 16 esetben, 325 081 000,- Ft értékben.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u-HU" b="1" dirty="0">
                <a:solidFill>
                  <a:schemeClr val="accent1">
                    <a:lumMod val="75000"/>
                  </a:schemeClr>
                </a:solidFill>
              </a:rPr>
              <a:t>A TSZSZ eddig több, mint 1 milliárd forint garancia indokolatlan lehívását akadályozta meg! 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069586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hu-HU" altLang="hu-HU" sz="2900" dirty="0"/>
              <a:t>Az új Polgári Perrendtartás általános jellemzői</a:t>
            </a:r>
            <a:r>
              <a:rPr lang="hu-HU" altLang="hu-HU" b="1" dirty="0">
                <a:solidFill>
                  <a:srgbClr val="000000"/>
                </a:solidFill>
                <a:cs typeface="Segoe UI" panose="020B0502040204020203" pitchFamily="34" charset="0"/>
              </a:rPr>
              <a:t/>
            </a:r>
            <a:br>
              <a:rPr lang="hu-HU" altLang="hu-HU" b="1" dirty="0">
                <a:solidFill>
                  <a:srgbClr val="000000"/>
                </a:solidFill>
                <a:cs typeface="Segoe UI" panose="020B0502040204020203" pitchFamily="34" charset="0"/>
              </a:rPr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ClrTx/>
              <a:buNone/>
            </a:pPr>
            <a:r>
              <a:rPr lang="hu-HU" altLang="hu-HU" b="1" dirty="0">
                <a:solidFill>
                  <a:srgbClr val="000000"/>
                </a:solidFill>
                <a:cs typeface="Segoe UI" panose="020B0502040204020203" pitchFamily="34" charset="0"/>
              </a:rPr>
              <a:t>Osztott perszerkezet</a:t>
            </a:r>
            <a:r>
              <a:rPr lang="hu-HU" altLang="hu-HU" dirty="0">
                <a:solidFill>
                  <a:srgbClr val="000000"/>
                </a:solidFill>
                <a:cs typeface="Segoe UI" panose="020B0502040204020203" pitchFamily="34" charset="0"/>
              </a:rPr>
              <a:t>: elkülönül a perfelvételi és az érdemi tárgyalási szak. Perfelvétel = jogvita kereteinek meghatározása, ideértve a bizonyítás módjának és eszközeinek megválasztását is.</a:t>
            </a:r>
          </a:p>
          <a:p>
            <a:pPr algn="just">
              <a:buClrTx/>
              <a:buNone/>
            </a:pPr>
            <a:r>
              <a:rPr lang="hu-HU" altLang="hu-HU" b="1" dirty="0">
                <a:solidFill>
                  <a:srgbClr val="000000"/>
                </a:solidFill>
                <a:cs typeface="Segoe UI" panose="020B0502040204020203" pitchFamily="34" charset="0"/>
              </a:rPr>
              <a:t>Professzionális pervitel</a:t>
            </a:r>
            <a:r>
              <a:rPr lang="hu-HU" altLang="hu-HU" dirty="0">
                <a:solidFill>
                  <a:srgbClr val="000000"/>
                </a:solidFill>
                <a:cs typeface="Segoe UI" panose="020B0502040204020203" pitchFamily="34" charset="0"/>
              </a:rPr>
              <a:t>: ügyvédkényszer a törvényszéki ügyekben, szigorú formai és tartalmi követelmények.</a:t>
            </a:r>
          </a:p>
          <a:p>
            <a:pPr algn="just">
              <a:buClrTx/>
              <a:buNone/>
            </a:pPr>
            <a:r>
              <a:rPr lang="hu-HU" altLang="hu-HU" b="1" dirty="0">
                <a:solidFill>
                  <a:srgbClr val="000000"/>
                </a:solidFill>
                <a:cs typeface="Segoe UI" panose="020B0502040204020203" pitchFamily="34" charset="0"/>
              </a:rPr>
              <a:t>Rendelkezési elv</a:t>
            </a:r>
            <a:r>
              <a:rPr lang="hu-HU" altLang="hu-HU" dirty="0">
                <a:solidFill>
                  <a:srgbClr val="000000"/>
                </a:solidFill>
                <a:cs typeface="Segoe UI" panose="020B0502040204020203" pitchFamily="34" charset="0"/>
              </a:rPr>
              <a:t> </a:t>
            </a:r>
            <a:r>
              <a:rPr lang="hu-HU" altLang="hu-HU" b="1" dirty="0">
                <a:solidFill>
                  <a:srgbClr val="000000"/>
                </a:solidFill>
                <a:cs typeface="Segoe UI" panose="020B0502040204020203" pitchFamily="34" charset="0"/>
              </a:rPr>
              <a:t>hangsúlyozása</a:t>
            </a:r>
            <a:r>
              <a:rPr lang="hu-HU" altLang="hu-HU" dirty="0">
                <a:solidFill>
                  <a:srgbClr val="000000"/>
                </a:solidFill>
                <a:cs typeface="Segoe UI" panose="020B0502040204020203" pitchFamily="34" charset="0"/>
              </a:rPr>
              <a:t>: bizonyítást érintő intézkedés csak indítványra történhet (kevés kivétellel).</a:t>
            </a:r>
          </a:p>
          <a:p>
            <a:pPr algn="just">
              <a:buClrTx/>
              <a:buNone/>
            </a:pPr>
            <a:r>
              <a:rPr lang="hu-HU" altLang="hu-HU" b="1" dirty="0">
                <a:solidFill>
                  <a:srgbClr val="000000"/>
                </a:solidFill>
                <a:cs typeface="Segoe UI" panose="020B0502040204020203" pitchFamily="34" charset="0"/>
              </a:rPr>
              <a:t>Formalizmus: </a:t>
            </a:r>
            <a:r>
              <a:rPr lang="hu-HU" altLang="hu-HU" dirty="0">
                <a:solidFill>
                  <a:srgbClr val="000000"/>
                </a:solidFill>
                <a:cs typeface="Segoe UI" panose="020B0502040204020203" pitchFamily="34" charset="0"/>
              </a:rPr>
              <a:t>a korábbinál sokkal kötöttebb eljárásrend.</a:t>
            </a:r>
          </a:p>
          <a:p>
            <a:pPr>
              <a:buFont typeface="Wingdings" panose="05000000000000000000" pitchFamily="2" charset="2"/>
              <a:buChar char="Ø"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5604399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/>
              <a:t>A Tszsz törvény módosításai</a:t>
            </a:r>
            <a:br>
              <a:rPr lang="hu-HU" dirty="0"/>
            </a:br>
            <a:r>
              <a:rPr lang="hu-HU" dirty="0"/>
              <a:t>az új PP miatt (</a:t>
            </a:r>
            <a:r>
              <a:rPr lang="hu-HU" sz="2800" dirty="0"/>
              <a:t>A</a:t>
            </a:r>
            <a:r>
              <a:rPr lang="hu-HU" dirty="0"/>
              <a:t>)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402162" y="1782819"/>
            <a:ext cx="9603275" cy="3450613"/>
          </a:xfrm>
        </p:spPr>
        <p:txBody>
          <a:bodyPr>
            <a:normAutofit fontScale="2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endParaRPr lang="hu-HU" dirty="0"/>
          </a:p>
          <a:p>
            <a:pPr>
              <a:buFont typeface="Wingdings" panose="05000000000000000000" pitchFamily="2" charset="2"/>
              <a:buChar char="Ø"/>
            </a:pPr>
            <a:r>
              <a:rPr lang="hu-HU" sz="7200" dirty="0"/>
              <a:t>8/A. § A Teljesítésigazolási Szakértői Szerv szakvéleményére alapított </a:t>
            </a:r>
            <a:r>
              <a:rPr lang="hu-HU" sz="7200" dirty="0" smtClean="0"/>
              <a:t>perben az </a:t>
            </a:r>
            <a:r>
              <a:rPr lang="hu-HU" sz="7200" dirty="0"/>
              <a:t>érvényesíteni kívánt jog alapjául a Teljesítésigazolási Szakértői Szerv szakvéleményére hivatkozik</a:t>
            </a:r>
            <a:r>
              <a:rPr lang="hu-HU" dirty="0"/>
              <a:t>..</a:t>
            </a:r>
          </a:p>
          <a:p>
            <a:pPr>
              <a:buFont typeface="Wingdings" panose="05000000000000000000" pitchFamily="2" charset="2"/>
              <a:buChar char="Ø"/>
            </a:pPr>
            <a:endParaRPr lang="hu-HU" dirty="0"/>
          </a:p>
          <a:p>
            <a:pPr>
              <a:buFont typeface="Wingdings" panose="05000000000000000000" pitchFamily="2" charset="2"/>
              <a:buChar char="Ø"/>
            </a:pPr>
            <a:r>
              <a:rPr lang="hu-HU" sz="7200" dirty="0"/>
              <a:t>8/B. § A polgári perrendtartásról szóló törvény rendelkezéseit a Teljesítésigazolási Szakértői Szerv szakvéleményére alapított perben a jelen alcímben meghatározott eltérésekkel kell alkalmazni.</a:t>
            </a:r>
          </a:p>
          <a:p>
            <a:pPr>
              <a:buFont typeface="Wingdings" panose="05000000000000000000" pitchFamily="2" charset="2"/>
              <a:buChar char="Ø"/>
            </a:pPr>
            <a:endParaRPr lang="hu-HU" dirty="0"/>
          </a:p>
          <a:p>
            <a:pPr>
              <a:buFont typeface="Wingdings" panose="05000000000000000000" pitchFamily="2" charset="2"/>
              <a:buChar char="Ø"/>
            </a:pPr>
            <a:endParaRPr lang="hu-HU" dirty="0"/>
          </a:p>
          <a:p>
            <a:pPr>
              <a:buFont typeface="Wingdings" panose="05000000000000000000" pitchFamily="2" charset="2"/>
              <a:buChar char="Ø"/>
            </a:pPr>
            <a:endParaRPr lang="hu-HU" dirty="0"/>
          </a:p>
          <a:p>
            <a:pPr>
              <a:buFont typeface="Wingdings" panose="05000000000000000000" pitchFamily="2" charset="2"/>
              <a:buChar char="Ø"/>
            </a:pPr>
            <a:r>
              <a:rPr lang="hu-HU" dirty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endParaRPr lang="hu-HU" dirty="0"/>
          </a:p>
          <a:p>
            <a:pPr>
              <a:buFont typeface="Wingdings" panose="05000000000000000000" pitchFamily="2" charset="2"/>
              <a:buChar char="Ø"/>
            </a:pPr>
            <a:endParaRPr lang="hu-HU" dirty="0"/>
          </a:p>
          <a:p>
            <a:pPr>
              <a:buFont typeface="Wingdings" panose="05000000000000000000" pitchFamily="2" charset="2"/>
              <a:buChar char="Ø"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189175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hu-HU" dirty="0"/>
              <a:t>8/C. § (1) Ha a perben érvényesíteni kívánt díjkövetelés összegéhez igazodó pertárgyérték a hárommillió forintot nem haladja meg, e körülmény nem akadálya annak, hogy a felperes igényét – a fizetési meghagyásos eljárás mellőzésével – közvetlenül perben érvényesítse.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u-HU" dirty="0"/>
              <a:t>(2) A keresetlevelet a Teljesítésigazolási Szakértői Szerv szakvéleményének kézbesítésétől számított hatvan napon belül kell benyújtani.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u-HU" dirty="0"/>
              <a:t>(3) A keresetlevélhez – a polgári perrendtartásról szóló törvényben meghatározott mellékleteken túl – csatolni kell a Teljesítésigazolási Szakértői Szerv szakvéleményét, az annak kézbesítési időpontját igazoló okiratot. Ezek pótlására hiánypótlási felhívás nem adható ki.</a:t>
            </a:r>
          </a:p>
          <a:p>
            <a:pPr>
              <a:buFont typeface="Wingdings" panose="05000000000000000000" pitchFamily="2" charset="2"/>
              <a:buChar char="Ø"/>
            </a:pPr>
            <a:endParaRPr lang="hu-HU" dirty="0"/>
          </a:p>
          <a:p>
            <a:pPr>
              <a:buFont typeface="Wingdings" panose="05000000000000000000" pitchFamily="2" charset="2"/>
              <a:buChar char="Ø"/>
            </a:pPr>
            <a:endParaRPr lang="hu-HU" dirty="0"/>
          </a:p>
          <a:p>
            <a:pPr>
              <a:buFont typeface="Wingdings" panose="05000000000000000000" pitchFamily="2" charset="2"/>
              <a:buChar char="Ø"/>
            </a:pPr>
            <a:endParaRPr lang="hu-HU" dirty="0"/>
          </a:p>
        </p:txBody>
      </p:sp>
      <p:sp>
        <p:nvSpPr>
          <p:cNvPr id="6" name="Cím 1">
            <a:extLst>
              <a:ext uri="{FF2B5EF4-FFF2-40B4-BE49-F238E27FC236}">
                <a16:creationId xmlns="" xmlns:a16="http://schemas.microsoft.com/office/drawing/2014/main" id="{9589543B-46F4-4244-9358-ECC1482BB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/>
          <a:lstStyle/>
          <a:p>
            <a:pPr algn="ctr"/>
            <a:r>
              <a:rPr lang="hu-HU" dirty="0"/>
              <a:t>A Tszsz törvény módosításai</a:t>
            </a:r>
            <a:br>
              <a:rPr lang="hu-HU" dirty="0"/>
            </a:br>
            <a:r>
              <a:rPr lang="hu-HU" dirty="0"/>
              <a:t>az új PP miatt (</a:t>
            </a:r>
            <a:r>
              <a:rPr lang="hu-HU" sz="2800" dirty="0"/>
              <a:t>B</a:t>
            </a:r>
            <a:r>
              <a:rPr lang="hu-HU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8078225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/>
              <a:t>Tszsz törvény módosításai</a:t>
            </a:r>
            <a:br>
              <a:rPr lang="hu-HU" dirty="0"/>
            </a:br>
            <a:r>
              <a:rPr lang="hu-HU" dirty="0"/>
              <a:t>az új PP miatt (</a:t>
            </a:r>
            <a:r>
              <a:rPr lang="hu-HU" sz="2800" dirty="0"/>
              <a:t>c</a:t>
            </a:r>
            <a:r>
              <a:rPr lang="hu-HU" dirty="0"/>
              <a:t>)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/>
              <a:t>(4) A Teljesítésigazolási Szakértői Szerv szakvéleményére alapított perben a jogi képviselet kötelező.</a:t>
            </a:r>
          </a:p>
          <a:p>
            <a:r>
              <a:rPr lang="hu-HU" dirty="0"/>
              <a:t>8/D. § (1) A bíróság kérelemre – a rendelkezésre álló iratok alapján, a felek meghallgatása nélkül – ideiglenes intézkedéssel elrendeli a kereseti kérelemben (</a:t>
            </a:r>
            <a:r>
              <a:rPr lang="hu-HU" dirty="0" err="1"/>
              <a:t>viszontkeresetben</a:t>
            </a:r>
            <a:r>
              <a:rPr lang="hu-HU" dirty="0"/>
              <a:t>), illetve az ideiglenes intézkedés iránti kérelemben foglalt azon összeg bírósági elnöki letétbe helyezését, amely a Teljesítésigazolási Szakértői Szerv szakvéleménye szerint teljes bizonyossággal megállapíthatóan teljesített tervezési, építési és kivitelezési munkák szerződés szerinti értéke.  Az ideiglenes intézkedés elrendelése biztosítékadáshoz nem köthető.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28139296"/>
      </p:ext>
    </p:extLst>
  </p:cSld>
  <p:clrMapOvr>
    <a:masterClrMapping/>
  </p:clrMapOvr>
</p:sld>
</file>

<file path=ppt/theme/theme1.xml><?xml version="1.0" encoding="utf-8"?>
<a:theme xmlns:a="http://schemas.openxmlformats.org/drawingml/2006/main" name="Galéria">
  <a:themeElements>
    <a:clrScheme name="Galéri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éri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éri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1156</TotalTime>
  <Words>1052</Words>
  <Application>Microsoft Office PowerPoint</Application>
  <PresentationFormat>Szélesvásznú</PresentationFormat>
  <Paragraphs>66</Paragraphs>
  <Slides>16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16</vt:i4>
      </vt:variant>
    </vt:vector>
  </HeadingPairs>
  <TitlesOfParts>
    <vt:vector size="23" baseType="lpstr">
      <vt:lpstr>Arial</vt:lpstr>
      <vt:lpstr>Calibri</vt:lpstr>
      <vt:lpstr>Gill Sans MT</vt:lpstr>
      <vt:lpstr>Segoe UI</vt:lpstr>
      <vt:lpstr>Trebuchet MS</vt:lpstr>
      <vt:lpstr>Wingdings</vt:lpstr>
      <vt:lpstr>Galéria</vt:lpstr>
      <vt:lpstr> 5 ÉVES A teljesítésigazolási szakértői szerv</vt:lpstr>
      <vt:lpstr> A szervezet működése számokban </vt:lpstr>
      <vt:lpstr>A kérelmek százalékos eloszlása 2014-2018. XII. HÓ</vt:lpstr>
      <vt:lpstr>A beadott kérelmek megoszlása a vitatott  teljesítés helyszíne szerint 2018. decemberig  </vt:lpstr>
      <vt:lpstr>SZERZŐDÉST biztosító MELLÉKKÖTELEZETTSÉGEK (GARANCIA, KEZESSÉG) LEHÍVÁSÁNAK VIZSGÁLATA</vt:lpstr>
      <vt:lpstr>Az új Polgári Perrendtartás általános jellemzői </vt:lpstr>
      <vt:lpstr>A Tszsz törvény módosításai az új PP miatt (A)</vt:lpstr>
      <vt:lpstr>A Tszsz törvény módosításai az új PP miatt (B)</vt:lpstr>
      <vt:lpstr>Tszsz törvény módosításai az új PP miatt (c)</vt:lpstr>
      <vt:lpstr>A Tszsz törvény módosításai az új PP miatt(e)</vt:lpstr>
      <vt:lpstr>Mikor teljesítés a teljesítés? </vt:lpstr>
      <vt:lpstr>Esettanulmányok  I. Alvállalkozó</vt:lpstr>
      <vt:lpstr>Esettanulmányok II. bankgarancia</vt:lpstr>
      <vt:lpstr>Esettanulmányok III. Fővállalkozó</vt:lpstr>
      <vt:lpstr>Esettanulmányok IV. magánmegrendelő</vt:lpstr>
      <vt:lpstr>Köszönöm a figyelmet!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Építőipari Árszakértés a gyakorlatban</dc:title>
  <dc:creator>TSZSZ</dc:creator>
  <cp:lastModifiedBy>Miklós Máté</cp:lastModifiedBy>
  <cp:revision>99</cp:revision>
  <dcterms:created xsi:type="dcterms:W3CDTF">2017-10-16T10:38:06Z</dcterms:created>
  <dcterms:modified xsi:type="dcterms:W3CDTF">2019-02-19T15:44:51Z</dcterms:modified>
</cp:coreProperties>
</file>